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9" r:id="rId3"/>
    <p:sldId id="263" r:id="rId4"/>
    <p:sldId id="265" r:id="rId5"/>
    <p:sldId id="264" r:id="rId6"/>
    <p:sldId id="260" r:id="rId7"/>
    <p:sldId id="258" r:id="rId8"/>
    <p:sldId id="261" r:id="rId9"/>
    <p:sldId id="262" r:id="rId10"/>
    <p:sldId id="266" r:id="rId11"/>
    <p:sldId id="272" r:id="rId12"/>
    <p:sldId id="271" r:id="rId13"/>
    <p:sldId id="273" r:id="rId14"/>
    <p:sldId id="270" r:id="rId15"/>
    <p:sldId id="259" r:id="rId16"/>
    <p:sldId id="257" r:id="rId17"/>
    <p:sldId id="277" r:id="rId18"/>
    <p:sldId id="276" r:id="rId19"/>
    <p:sldId id="280" r:id="rId20"/>
    <p:sldId id="279" r:id="rId21"/>
    <p:sldId id="278" r:id="rId22"/>
    <p:sldId id="275" r:id="rId23"/>
    <p:sldId id="274" r:id="rId24"/>
    <p:sldId id="287" r:id="rId25"/>
    <p:sldId id="286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9F8D3-7781-4877-966C-CABBECBAA103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3E52F7-1FFA-417E-83F3-BB00B7E60C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513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7C29EB-5E4A-4937-AF61-55768A673A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9C592F-EAB5-4BD3-B019-12CF1B6CB5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362388-A39A-43F0-896C-66696D8F9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A01CDA-D9D7-4AB4-A142-9751F90855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BF00A6C-56D5-4358-BC71-7FD2A1287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3886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21291-AC43-4278-8169-F309540AE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F616E4E-6864-41BA-8D2F-300C9E0CD6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99371D3-3D8C-4C35-A7CB-4BD6540D50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3A6B829-CEA4-49DE-9475-12B96064CD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6829377-9F7E-43EC-81A9-3158EBBD6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626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31581F9-9DAE-4EDD-B65C-FCD5C2008D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9618151-CEC5-4F15-83AC-850F2D1B7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C3B2220-68D1-4E4D-B51F-74224D8A17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277F457-098E-4846-A7BD-8D0266DED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5E82D9B-8125-4802-B568-886CA51C8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6602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2EA8B1-6C62-4DC6-AFB6-26D13F73F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141351D-0D9A-4756-8912-755373BAD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63570C-12FD-4CFB-BCAF-41BFB1F46C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2C5708-4E85-4D16-8D14-D2E534ED0C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5DF27CC-2649-482D-9881-1BD86DFC57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03696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06FAD6-3856-4BD9-BA8A-4CD4614752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044EE5F-84AA-4D3F-8590-750CCDFCBD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4310B8-2B0D-4B19-A3D8-242406C92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C8615A-E510-4AE4-B7E3-20FF594F5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2FF163-7367-4BA1-B830-2FD481E55D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864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199BB-81ED-4879-B4EB-7F08FB24FB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81EE1EE-4F31-40F3-911B-5167E23BFDA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341DB1-5744-47DF-BE59-2D02AD6FFD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64FF421-ECE9-459C-AEB8-8284EFDA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224FF8-F84F-44B8-B96B-4FC242E5D2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E36DD9-45C2-4C51-8FE4-985AE5FF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602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8F29E4-C0F9-4E95-B64E-28DE4C709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96FFCB-080A-4281-AAB7-B48975E8E5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1D1FC8-768B-4646-9718-7AF3EE760F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03581C6D-9908-49CB-9513-47A71D763A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59A0D45-EE83-44A4-9339-9A8D5D212F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08CCBF7-4748-4761-BC20-DEEBD90A5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E85455D-C6B3-4946-8CEA-B2FCDE430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B970F61-1FAD-463D-8DA6-E24EFFC03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5006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595AC-E7A4-4540-9D96-B849FF502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38CCD2-2A50-4CF4-8C2B-66A1A60C74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3CB3BE8-53A3-4FEF-845F-008635450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70535E-D1A0-425A-AF04-DBD58CB84D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170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5E61DB0-D626-441F-8A70-1C067B4864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7EA2EFA-2D44-4E5E-ACA6-F17682E291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C241CE09-803E-4213-ADCD-BF11A3EFF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85875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F3686F-E39E-4E86-8ACE-5949781CC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7A91FE3-1718-47CD-987C-C3BC51338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7BB0F86-B54B-43E4-AC52-CD82737919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1E6DFD8-FFD9-4669-9864-D90703F133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99897-1C40-44AF-8D44-5C3186489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2A637E-9002-4F63-A931-29FDFAD25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7484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162EFB-3E2E-4442-9E78-2CBECA584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EEB1054-6F29-48F5-A24F-42BF78EC801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4D6B7F2-7FE1-4183-AA2C-B4C685C6BC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72E907B-6E1B-4FD4-9BB3-EBA6C6262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84AEAD1-5D8E-4B72-802F-0DA32B67A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00E876C-FCB8-4E12-9245-D29D034D9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8952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527D37-7E96-47F0-8B97-2867D4ECD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6D72FFA-A9A0-4755-AD57-93606EDA0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D5DEBE-71B2-4AF8-A257-FB3864C7FB1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929E7-7FDA-41BA-B3D0-8A400F2A4E46}" type="datetimeFigureOut">
              <a:rPr lang="ru-RU" smtClean="0"/>
              <a:t>28.06.2026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7A342B1-3D60-4A23-875C-A7A7067888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8987373-99C9-434D-A8CE-6A33E89643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9B9102-FD57-4E5A-A84B-21887FDC97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315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999" y="1122363"/>
            <a:ext cx="9892683" cy="2306637"/>
          </a:xfrm>
        </p:spPr>
        <p:txBody>
          <a:bodyPr>
            <a:norm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ОТЧЕТ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психолого-педагогической службы </a:t>
            </a:r>
            <a:b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ОАНО СОШ «Москвич»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 2025-2026 учебный год</a:t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CB65E9C-BB4F-49EA-9028-6454269865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23574" y="4978077"/>
            <a:ext cx="4181382" cy="1655762"/>
          </a:xfrm>
        </p:spPr>
        <p:txBody>
          <a:bodyPr>
            <a:normAutofit/>
          </a:bodyPr>
          <a:lstStyle/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Набиева Нелля Максимовна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Грибова Анастасия Юрьевна</a:t>
            </a:r>
          </a:p>
          <a:p>
            <a:pPr algn="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Шакирова Елена Валерьевна</a:t>
            </a:r>
          </a:p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2295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B066B84E-9C5A-4AAE-8783-B480522E7D6E}"/>
              </a:ext>
            </a:extLst>
          </p:cNvPr>
          <p:cNvSpPr/>
          <p:nvPr/>
        </p:nvSpPr>
        <p:spPr>
          <a:xfrm>
            <a:off x="2786788" y="188044"/>
            <a:ext cx="6068008" cy="71160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Анализ организации консультационной деятельности</a:t>
            </a:r>
            <a:endParaRPr lang="en-US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 с родителями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53A9F7B-9C38-495F-8826-CB37E4E9DE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8194" y="899650"/>
            <a:ext cx="6951216" cy="595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9664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11C3693-E61B-4660-92BD-6ADD0A8CA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562" y="477563"/>
            <a:ext cx="7334906" cy="6154057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A857FE11-7819-47BE-B589-8D34155FCE24}"/>
              </a:ext>
            </a:extLst>
          </p:cNvPr>
          <p:cNvSpPr/>
          <p:nvPr/>
        </p:nvSpPr>
        <p:spPr>
          <a:xfrm>
            <a:off x="3657600" y="134777"/>
            <a:ext cx="4190259" cy="34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 с учителями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804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2A37744-8385-4A77-B833-130BC993200D}"/>
              </a:ext>
            </a:extLst>
          </p:cNvPr>
          <p:cNvSpPr/>
          <p:nvPr/>
        </p:nvSpPr>
        <p:spPr>
          <a:xfrm>
            <a:off x="3861787" y="176339"/>
            <a:ext cx="4554244" cy="342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Консультации с учащимися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3B51F9A-C1A2-41AF-93B1-2DB4E72460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1281" y="519124"/>
            <a:ext cx="7249438" cy="633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4037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3652CB-6CBC-47ED-96AF-00F7E40FCC20}"/>
              </a:ext>
            </a:extLst>
          </p:cNvPr>
          <p:cNvSpPr/>
          <p:nvPr/>
        </p:nvSpPr>
        <p:spPr>
          <a:xfrm>
            <a:off x="1207363" y="0"/>
            <a:ext cx="10182687" cy="72943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F1115"/>
              </a:solidFill>
              <a:latin typeface="quote-cjk-patch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консультативной деятельности (2025–2026)</a:t>
            </a:r>
          </a:p>
          <a:p>
            <a:endParaRPr lang="ru-RU" b="1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369 консультаций (род. – 165, учит. – 88, уч-ся – 116). Рекомендации предоставлены, результаты зафиксированы.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запросы: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поведение, обучение, эмоции, межличностные отношения.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в большинстве случаев проблема решена, отмечены положительные изменения, повышена психолого-педагогическая компетентность участников.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Одностороннее взаимодействие в системе «учитель–психолог–родитель».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профнеопределённость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учащихся.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Разрыв между желаемым профилем и реальной успеваемостью по профильным предметам.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Недостаток знаний о рынке труда.</a:t>
            </a:r>
          </a:p>
          <a:p>
            <a:pPr>
              <a:buFont typeface="+mj-lt"/>
              <a:buAutoNum type="arabicPeriod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решения: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комплексный анализ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профсклонностей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успеваемости.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тренинги/семинары по профориентации.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систему группового консультирования «учитель–психолог–родитель».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методическую базу для консультативной работы.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5743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0553607-0F18-40B4-9544-A417196C4941}"/>
              </a:ext>
            </a:extLst>
          </p:cNvPr>
          <p:cNvSpPr/>
          <p:nvPr/>
        </p:nvSpPr>
        <p:spPr>
          <a:xfrm>
            <a:off x="1846555" y="226292"/>
            <a:ext cx="8575829" cy="374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Анализ организации коррекционно-развивающей деятельности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CB0F5A-33FD-4FC7-BB7B-94C190644F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477" y="665825"/>
            <a:ext cx="8482376" cy="6059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556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92DB902-9EF7-4386-B832-0FC66C54A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3710" y="0"/>
            <a:ext cx="85045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507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7E8ABB-743F-48CD-BC96-971D11738D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0858" y="0"/>
            <a:ext cx="8390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BED5217-95D7-44EC-8830-2EAF0A907D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069" y="0"/>
            <a:ext cx="86878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39124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C45D096-B603-4930-B0B4-63419FA4EF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4592" y="0"/>
            <a:ext cx="858281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539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C32D80-59CB-4113-945F-37B0742E1D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8553" y="0"/>
            <a:ext cx="875489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5765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D0C53100-9246-4832-8201-8C67BC6929C4}"/>
              </a:ext>
            </a:extLst>
          </p:cNvPr>
          <p:cNvSpPr/>
          <p:nvPr/>
        </p:nvSpPr>
        <p:spPr>
          <a:xfrm>
            <a:off x="887767" y="335846"/>
            <a:ext cx="9765437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реализации психологической деятельности (2025–2026)</a:t>
            </a:r>
          </a:p>
          <a:p>
            <a:pPr algn="just"/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Выполнение плана: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100% (годовой план педагога-психолога выполнен в полном объёме).</a:t>
            </a:r>
          </a:p>
          <a:p>
            <a:pPr algn="just"/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создание благоприятных психолого-педагогических условий для реализации ООП, сохранение и укрепление психологического здоровья всех участников образовательных отношений, снижение рисков дезадаптации и негативной социализации.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психологическое сопровождение реализации ООП и преемственности на разных уровнях образования; мониторинг психологического развития учащихся; реализация коррекционно-развивающих и профилактических программ (адаптация, поведение, профориентация, безопасный образ жизни, детско-родительские отношения, работа с одарёнными и детьми с трудностями); индивидуальное сопровождение всех категорий участников; повышение психологической компетентности педагогов, родителей и учащихся.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через направления: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диагностика, консультирование, коррекционно-развивающая работа, профилактика и просвещение.</a:t>
            </a:r>
            <a:endParaRPr lang="ru-RU" sz="2000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3082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655FA79-9247-45BB-9163-544A280B3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5752" y="0"/>
            <a:ext cx="850049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776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E33FBA3-BDFB-433E-926C-424EA913A3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1957" y="0"/>
            <a:ext cx="85880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1282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62956788-ECE4-4588-BD21-CF23CCF0F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93181" y="275208"/>
            <a:ext cx="9144000" cy="6582792"/>
          </a:xfrm>
        </p:spPr>
        <p:txBody>
          <a:bodyPr>
            <a:normAutofit fontScale="55000" lnSpcReduction="20000"/>
          </a:bodyPr>
          <a:lstStyle/>
          <a:p>
            <a:pPr algn="l"/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коррекционно-развивающей деятельности (2025–2026)</a:t>
            </a:r>
          </a:p>
          <a:p>
            <a:pPr algn="l"/>
            <a:endParaRPr lang="ru-RU" sz="29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Охват:</a:t>
            </a: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8 программ, 89 занятий, 84 учащихся. 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</a:t>
            </a: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групповая и индивидуальная.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коррекция обучения, поведения, личностных особенностей (тревожность, агрессивность, застенчивость, ОВЗ).</a:t>
            </a:r>
          </a:p>
          <a:p>
            <a:pPr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Результаты:</a:t>
            </a: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 итогам диагностических срезов у большинства учащихся отмечены положительные изменения.</a:t>
            </a:r>
          </a:p>
          <a:p>
            <a:pPr algn="l">
              <a:lnSpc>
                <a:spcPct val="120000"/>
              </a:lnSpc>
            </a:pPr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endParaRPr lang="ru-RU" sz="29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Недостаточное развитие навыков группового взаимодействия (программа по самооценке).</a:t>
            </a: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Систематические пропуски занятий учащимися с трудностями в поведении.</a:t>
            </a: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Методические недочёты в структуре и банке методик отдельных программ.</a:t>
            </a: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усиления работы с родителями детей с ОВЗ.</a:t>
            </a:r>
          </a:p>
          <a:p>
            <a:pPr algn="l">
              <a:lnSpc>
                <a:spcPct val="120000"/>
              </a:lnSpc>
            </a:pPr>
            <a:r>
              <a:rPr lang="ru-RU" sz="29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решения:</a:t>
            </a:r>
            <a:endParaRPr lang="ru-RU" sz="29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в программу по самооценке упражнения на групповое взаимодействие.</a:t>
            </a: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посещаемости через взаимодействие с классными руководителями и родителями.</a:t>
            </a: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Скорректировать программы (структура, методический банк).</a:t>
            </a:r>
          </a:p>
          <a:p>
            <a:pPr algn="l">
              <a:lnSpc>
                <a:spcPct val="120000"/>
              </a:lnSpc>
              <a:buFont typeface="+mj-lt"/>
              <a:buAutoNum type="arabicPeriod"/>
            </a:pPr>
            <a:r>
              <a:rPr lang="ru-RU" sz="29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семинары/вебинары для родителей (особенно для детей с ОВЗ).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0016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62956788-ECE4-4588-BD21-CF23CCF0F0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86144" y="246279"/>
            <a:ext cx="9144000" cy="428424"/>
          </a:xfrm>
        </p:spPr>
        <p:txBody>
          <a:bodyPr/>
          <a:lstStyle/>
          <a:p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Анализ организации просветительской и профилактической деятельности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09B9AAD-5D21-49BC-802B-52FD47E04456}"/>
              </a:ext>
            </a:extLst>
          </p:cNvPr>
          <p:cNvSpPr/>
          <p:nvPr/>
        </p:nvSpPr>
        <p:spPr>
          <a:xfrm>
            <a:off x="1198485" y="1003462"/>
            <a:ext cx="9531659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просветительско-профилактической деятельности (2025–2026)</a:t>
            </a:r>
          </a:p>
          <a:p>
            <a:endParaRPr lang="ru-RU" b="1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18 мероприятий, 492 участника (275 уч-ся, 159 родителей, 58 педагогов).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Формы: 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семинары, тренинги, собрания, практикумы, беседы, буклеты, стенды. Все мероприятия выполнены по плану, получены положительные отзывы, 100% наполняемость.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Эффективность программ: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«Наставник для первоклассников»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(38 уч., 10 занятий) — коммуникативные навыки ↑85%, психоэмоциональная сфера ↑76%.</a:t>
            </a:r>
          </a:p>
          <a:p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i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«Профилактика вредных привычек»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(51 уч., 2 занятия) — информированность о ПАВ ↑81%, установки ↑73%, поведенческая готовность ↑68%.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родители не готовы к активным формам работы; недочёты в методическом оснащении; часть мероприятий не востребована.</a:t>
            </a: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заблаговременное информирование родителей о форматах и целях; улучшение методической базы и подачи информации; анкетирование участников для выявления реальных запросов и корректировки плана.</a:t>
            </a:r>
            <a:endParaRPr lang="ru-RU" b="0" i="0" dirty="0">
              <a:solidFill>
                <a:srgbClr val="0F1115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33022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74703"/>
            <a:ext cx="9144000" cy="925497"/>
          </a:xfrm>
        </p:spPr>
        <p:txBody>
          <a:bodyPr>
            <a:normAutofit/>
          </a:bodyPr>
          <a:lstStyle/>
          <a:p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9CA52943-F197-472A-8A07-48404A132E1F}"/>
              </a:ext>
            </a:extLst>
          </p:cNvPr>
          <p:cNvSpPr/>
          <p:nvPr/>
        </p:nvSpPr>
        <p:spPr>
          <a:xfrm>
            <a:off x="1180730" y="582669"/>
            <a:ext cx="931267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реализации психологической деятельности (2025–2026)</a:t>
            </a:r>
          </a:p>
          <a:p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выполнен на 100%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 всем направлениям: диагностика, консультирование, коррекция, профилактика, просвещение.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Диагностика: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134 обследования (305 уч., 40 </a:t>
            </a:r>
            <a:r>
              <a:rPr lang="ru-RU" sz="20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7 род.). Своевременно выявлены проблемы в развитии и обучении.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369 консультаций (165 – родители, 88 – педагоги, 116 – учащиеся). Всем даны адресные рекомендации.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Коррекция: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8 программ, 89 занятий, 84 учащихся. Отмечена положительная динамика у большинства участников.</a:t>
            </a:r>
          </a:p>
          <a:p>
            <a:pPr>
              <a:buFont typeface="Arial" panose="020B0604020202020204" pitchFamily="34" charset="0"/>
              <a:buChar char="•"/>
            </a:pPr>
            <a:endParaRPr lang="ru-RU" sz="2000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Просвещение и профилактика: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18 мероприятий, 492 участника (275 уч., 159 род., 58 </a:t>
            </a:r>
            <a:r>
              <a:rPr lang="ru-RU" sz="2000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</a:t>
            </a:r>
            <a:r>
              <a:rPr lang="ru-RU" sz="2000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.). 100% наполняемость, положительные отзывы, сформированы знания и навыки.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31417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8BCB376-389C-4ED7-8AED-9CE4287BC3E2}"/>
              </a:ext>
            </a:extLst>
          </p:cNvPr>
          <p:cNvSpPr/>
          <p:nvPr/>
        </p:nvSpPr>
        <p:spPr>
          <a:xfrm>
            <a:off x="257451" y="335845"/>
            <a:ext cx="11540971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и задачи на 2026–2027 учебный год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взаимодействия с педагогами при организации диагностики.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явка родителей (особенно из неблагополучных семей) на консультации.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системного взаимодействия в треугольнике «учитель–психолог–родитель».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Недостаточная методическая оснащённость программ и мероприятий.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 не готовы к активным формам работы (тренинги, практикумы).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занятий учащимися, недостаток навыков группового взаимодействия.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Необходимость работы с детьми с ОВЗ и их родителями.</a:t>
            </a: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на 2026–2027: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механизм взаимодействия с педагогами при проведении диагностики.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систему группового консультирования «учитель–психолог–родитель».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Расширить методическую базу консультативной и коррекционной работы.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Включить в программы занятия на формирование группового взаимодействия.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Усилить контроль посещаемости через взаимодействие с классными руководителями и родителями.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Скорректировать программы (структура, методическая оснащённость).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индивидуальные программы для детей с ОВЗ.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Повысить активность родителей через заблаговременное информирование.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анкетирование участников для выявления реальных запросов и корректировки плана работы.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45512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BE3175-5111-46A5-9FE9-C1E6C4F88A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9270"/>
            <a:ext cx="9144000" cy="1310035"/>
          </a:xfrm>
        </p:spPr>
        <p:txBody>
          <a:bodyPr>
            <a:normAutofit fontScale="90000"/>
          </a:bodyPr>
          <a:lstStyle/>
          <a:p>
            <a:pPr algn="l"/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3B5C185D-CB23-46B8-B913-6B84D0E70B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14" y="874436"/>
            <a:ext cx="10564427" cy="5674126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6150E2F-553C-40E5-BBDA-E1D62A41AAAC}"/>
              </a:ext>
            </a:extLst>
          </p:cNvPr>
          <p:cNvSpPr/>
          <p:nvPr/>
        </p:nvSpPr>
        <p:spPr>
          <a:xfrm>
            <a:off x="3073935" y="309438"/>
            <a:ext cx="57778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Анализ организации диагностической деятельности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48334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9C883AB-8572-42E7-857D-5AFD2BAD30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150" y="285750"/>
            <a:ext cx="11315700" cy="628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17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Объект 15">
            <a:extLst>
              <a:ext uri="{FF2B5EF4-FFF2-40B4-BE49-F238E27FC236}">
                <a16:creationId xmlns:a16="http://schemas.microsoft.com/office/drawing/2014/main" id="{82527811-3FE6-4B1F-8C3B-57AB9AA68F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336" y="418716"/>
            <a:ext cx="10750857" cy="5902945"/>
          </a:xfrm>
        </p:spPr>
      </p:pic>
    </p:spTree>
    <p:extLst>
      <p:ext uri="{BB962C8B-B14F-4D97-AF65-F5344CB8AC3E}">
        <p14:creationId xmlns:p14="http://schemas.microsoft.com/office/powerpoint/2010/main" val="3539726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>
            <a:extLst>
              <a:ext uri="{FF2B5EF4-FFF2-40B4-BE49-F238E27FC236}">
                <a16:creationId xmlns:a16="http://schemas.microsoft.com/office/drawing/2014/main" id="{35D0E164-3489-45AB-971A-B73F3D88C0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F743B3C-5EAE-4B66-845A-DED49DC7CC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637" y="271462"/>
            <a:ext cx="11134725" cy="631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0394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>
            <a:extLst>
              <a:ext uri="{FF2B5EF4-FFF2-40B4-BE49-F238E27FC236}">
                <a16:creationId xmlns:a16="http://schemas.microsoft.com/office/drawing/2014/main" id="{286BC205-436B-4B72-87F8-EF4B7D814E7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BE83229-73EA-4C5E-83CB-015B4E8C4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" y="328612"/>
            <a:ext cx="11268075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09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A8FBBE5-B423-4406-A6F8-80F49ED86A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328612"/>
            <a:ext cx="11239500" cy="620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7314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FF52EAE-DB33-43F3-AAFE-F826C6F8267C}"/>
              </a:ext>
            </a:extLst>
          </p:cNvPr>
          <p:cNvSpPr/>
          <p:nvPr/>
        </p:nvSpPr>
        <p:spPr>
          <a:xfrm>
            <a:off x="1171852" y="117693"/>
            <a:ext cx="893093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F1115"/>
              </a:solidFill>
              <a:latin typeface="quote-cjk-patch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диагностики (2025–2026)</a:t>
            </a: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Охват: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305 уч., 40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., 7 род. (134 </a:t>
            </a:r>
            <a:r>
              <a:rPr lang="ru-RU" dirty="0" err="1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обсл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.: 20 групп., 114 индивид.).</a:t>
            </a:r>
          </a:p>
          <a:p>
            <a:pPr>
              <a:buFont typeface="Arial" panose="020B0604020202020204" pitchFamily="34" charset="0"/>
              <a:buChar char="•"/>
            </a:pP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по запросам (обучение, поведение, отношения, климат в коллективе).</a:t>
            </a: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Организация:</a:t>
            </a: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соблюдён регламент, есть согласия родителей, протоколы и заключения хранятся конфиденциально. Результаты доведены, на их основе велась коррекционная и просветительская работа.</a:t>
            </a: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Проблемы: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явка родителей на очные консультации.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Сложности с учителями при диагностике эмоционального выгорания.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Отказы родителей от сопровождения из-за занятости.</a:t>
            </a:r>
          </a:p>
          <a:p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b="1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Пути решения:</a:t>
            </a:r>
            <a:endParaRPr lang="ru-RU" dirty="0">
              <a:solidFill>
                <a:srgbClr val="0F111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Внедрить онлайн-консультации для родителей.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Разработать чёткий механизм взаимодействия с педагогами.</a:t>
            </a:r>
          </a:p>
          <a:p>
            <a:pPr>
              <a:buFont typeface="+mj-lt"/>
              <a:buAutoNum type="arabicPeriod"/>
            </a:pPr>
            <a:r>
              <a:rPr lang="ru-RU" dirty="0">
                <a:solidFill>
                  <a:srgbClr val="0F111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в 2026–2027 уч. году семинары/тренинги для педагогов и родителей по эффективному взаимодействию с детьми.</a:t>
            </a:r>
          </a:p>
          <a:p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56413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1037</TotalTime>
  <Words>1060</Words>
  <Application>Microsoft Office PowerPoint</Application>
  <PresentationFormat>Широкоэкранный</PresentationFormat>
  <Paragraphs>133</Paragraphs>
  <Slides>25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quote-cjk-patch</vt:lpstr>
      <vt:lpstr>Times New Roman</vt:lpstr>
      <vt:lpstr>Тема Office</vt:lpstr>
      <vt:lpstr>ОТЧЕТ  психолого-педагогической службы  ОАНО СОШ «Москвич» за 2025-2026 учебный год 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elena</cp:lastModifiedBy>
  <cp:revision>45</cp:revision>
  <dcterms:created xsi:type="dcterms:W3CDTF">2026-06-15T09:09:01Z</dcterms:created>
  <dcterms:modified xsi:type="dcterms:W3CDTF">2026-06-28T23:58:57Z</dcterms:modified>
</cp:coreProperties>
</file>